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302" r:id="rId8"/>
    <p:sldId id="312" r:id="rId9"/>
    <p:sldId id="323" r:id="rId10"/>
    <p:sldId id="322" r:id="rId11"/>
    <p:sldId id="325" r:id="rId12"/>
    <p:sldId id="326" r:id="rId13"/>
    <p:sldId id="327" r:id="rId14"/>
    <p:sldId id="328" r:id="rId15"/>
    <p:sldId id="324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10" r:id="rId41"/>
    <p:sldId id="313" r:id="rId42"/>
    <p:sldId id="353" r:id="rId43"/>
    <p:sldId id="354" r:id="rId44"/>
    <p:sldId id="299" r:id="rId45"/>
    <p:sldId id="355" r:id="rId46"/>
  </p:sldIdLst>
  <p:sldSz cx="9144000" cy="5143500" type="screen16x9"/>
  <p:notesSz cx="7010400" cy="9296400"/>
  <p:embeddedFontLst>
    <p:embeddedFont>
      <p:font typeface="Trebuchet MS" panose="020B0603020202020204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Dudley" initials="D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65119" autoAdjust="0"/>
  </p:normalViewPr>
  <p:slideViewPr>
    <p:cSldViewPr snapToGrid="0">
      <p:cViewPr varScale="1">
        <p:scale>
          <a:sx n="100" d="100"/>
          <a:sy n="100" d="100"/>
        </p:scale>
        <p:origin x="175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3526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280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3290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325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0241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257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25000"/>
            </a:pPr>
            <a:endParaRPr lang="en-US" dirty="0" smtClean="0"/>
          </a:p>
          <a:p>
            <a:pPr>
              <a:buSzPct val="25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625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2039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01993" y="4420314"/>
            <a:ext cx="5615939" cy="4187665"/>
          </a:xfrm>
          <a:prstGeom prst="rect">
            <a:avLst/>
          </a:prstGeom>
          <a:noFill/>
          <a:ln>
            <a:noFill/>
          </a:ln>
        </p:spPr>
        <p:txBody>
          <a:bodyPr lIns="91517" tIns="91517" rIns="91517" bIns="91517" anchor="t" anchorCtr="0">
            <a:noAutofit/>
          </a:bodyPr>
          <a:lstStyle/>
          <a:p>
            <a:pPr marL="0" indent="0">
              <a:buFontTx/>
              <a:buNone/>
            </a:pPr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Tx/>
              <a:buChar char="-"/>
            </a:pPr>
            <a:endParaRPr lang="en-US" dirty="0"/>
          </a:p>
          <a:p>
            <a:pPr>
              <a:buSzPct val="25000"/>
            </a:pPr>
            <a:endParaRPr lang="en-US" dirty="0"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3976334" y="8839014"/>
            <a:ext cx="3041966" cy="465294"/>
          </a:xfrm>
          <a:prstGeom prst="rect">
            <a:avLst/>
          </a:prstGeom>
          <a:noFill/>
          <a:ln>
            <a:noFill/>
          </a:ln>
        </p:spPr>
        <p:txBody>
          <a:bodyPr lIns="93268" tIns="46621" rIns="93268" bIns="46621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660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D921-7E96-D845-9E05-000901A025A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15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indent="0">
              <a:buFontTx/>
              <a:buNone/>
            </a:pPr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Tx/>
              <a:buChar char="-"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8511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171450" indent="-171450">
              <a:buFontTx/>
              <a:buChar char="-"/>
            </a:pPr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Tx/>
              <a:buChar char="-"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85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endParaRPr lang="en-US" sz="1200" b="0" i="0" u="none" strike="noStrike" kern="120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925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indent="0">
              <a:buFontTx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12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87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743F-B059-4643-BDBF-6B96EC1B31A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3041650" y="-988415"/>
            <a:ext cx="4997449" cy="81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500" b="1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808093" y="336743"/>
            <a:ext cx="7470911" cy="41949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CBE30"/>
              </a:buClr>
              <a:buFont typeface="Arial"/>
              <a:buNone/>
            </a:pPr>
            <a:endParaRPr sz="2000" b="1" i="0" u="none" strike="noStrike" cap="none" dirty="0">
              <a:solidFill>
                <a:srgbClr val="7CBE3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" name="Picture 1" descr="Tit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429" cy="5143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The Origin of SQL Bridge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7" name="Shape 316"/>
          <p:cNvSpPr/>
          <p:nvPr/>
        </p:nvSpPr>
        <p:spPr>
          <a:xfrm>
            <a:off x="1233629" y="1271062"/>
            <a:ext cx="7284441" cy="30421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600" b="1" dirty="0" smtClean="0">
                <a:solidFill>
                  <a:srgbClr val="F8961A"/>
                </a:solidFill>
                <a:latin typeface="Myriad Pro"/>
                <a:ea typeface="Trebuchet MS"/>
                <a:cs typeface="Myriad Pro"/>
                <a:sym typeface="Trebuchet MS"/>
              </a:rPr>
              <a:t>We recognized a need: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SQL Bridge Module started out as a product called FactorySQL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While working as a control system integrator, our CEO </a:t>
            </a:r>
            <a:b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Steve Hechtman came up with an idea to move data between</a:t>
            </a:r>
            <a:b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PLCs and SQL databases using OPC.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140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The Origin of SQL Bridge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7" name="Shape 316"/>
          <p:cNvSpPr/>
          <p:nvPr/>
        </p:nvSpPr>
        <p:spPr>
          <a:xfrm>
            <a:off x="1233629" y="1271062"/>
            <a:ext cx="7801513" cy="30421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600" b="1" dirty="0" smtClean="0">
                <a:solidFill>
                  <a:srgbClr val="F8961A"/>
                </a:solidFill>
                <a:latin typeface="Myriad Pro"/>
                <a:ea typeface="Trebuchet MS"/>
                <a:cs typeface="Myriad Pro"/>
                <a:sym typeface="Trebuchet MS"/>
              </a:rPr>
              <a:t>We developed a solution: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Steve &amp; his team developed FactorySQL to move data </a:t>
            </a:r>
            <a:b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between PLCs and SQL databases.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Like a “Swiss army knife” for integrators to solve a variety </a:t>
            </a:r>
            <a:b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of problems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Eventually started Inductive Automation, offered FactorySQL</a:t>
            </a:r>
          </a:p>
          <a:p>
            <a:pPr marL="457200" lvl="1">
              <a:lnSpc>
                <a:spcPct val="110000"/>
              </a:lnSpc>
              <a:buSzPct val="25000"/>
            </a:pP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to other integrators, which is now known as SQL Bridge Module</a:t>
            </a:r>
            <a:b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and is an essential part of the Ignition platform.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745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SQL Bridge vs. Tag Historian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pic>
        <p:nvPicPr>
          <p:cNvPr id="3" name="Picture 2" descr="vs-01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07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SQL Bridge vs. Tag Historian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5" name="Shape 316"/>
          <p:cNvSpPr/>
          <p:nvPr/>
        </p:nvSpPr>
        <p:spPr>
          <a:xfrm>
            <a:off x="1061272" y="1271062"/>
            <a:ext cx="4127584" cy="3391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600" b="1" dirty="0" smtClean="0">
                <a:solidFill>
                  <a:srgbClr val="F8961A"/>
                </a:solidFill>
                <a:latin typeface="Myriad Pro"/>
                <a:ea typeface="Trebuchet MS"/>
                <a:cs typeface="Myriad Pro"/>
                <a:sym typeface="Trebuchet MS"/>
              </a:rPr>
              <a:t>Tag Historian Module:</a:t>
            </a:r>
            <a:br>
              <a:rPr lang="en-US" sz="1600" b="1" dirty="0" smtClean="0">
                <a:solidFill>
                  <a:srgbClr val="F8961A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endParaRPr lang="en-US" sz="1600" b="1" dirty="0" smtClean="0">
              <a:solidFill>
                <a:srgbClr val="F8961A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lvl="0">
              <a:lnSpc>
                <a:spcPct val="12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>
                <a:solidFill>
                  <a:schemeClr val="accent6"/>
                </a:solidFill>
              </a:rPr>
              <a:t> 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Not </a:t>
            </a:r>
            <a:r>
              <a:rPr lang="en-US" sz="15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in control of the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database schema</a:t>
            </a:r>
            <a:r>
              <a:rPr lang="en-US" sz="15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, </a:t>
            </a:r>
          </a:p>
          <a:p>
            <a:pPr lvl="0">
              <a:lnSpc>
                <a:spcPct val="120000"/>
              </a:lnSpc>
              <a:buSzPct val="25000"/>
            </a:pP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data </a:t>
            </a:r>
            <a:r>
              <a:rPr lang="en-US" sz="15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in an open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format</a:t>
            </a:r>
          </a:p>
          <a:p>
            <a:pPr lvl="0">
              <a:lnSpc>
                <a:spcPct val="12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>
                <a:solidFill>
                  <a:schemeClr val="accent6"/>
                </a:solidFill>
              </a:rPr>
              <a:t> 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Data </a:t>
            </a:r>
            <a:r>
              <a:rPr lang="en-US" sz="15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is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compressed</a:t>
            </a:r>
          </a:p>
          <a:p>
            <a:pPr lvl="3">
              <a:lnSpc>
                <a:spcPct val="12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>
                <a:solidFill>
                  <a:schemeClr val="accent6"/>
                </a:solidFill>
              </a:rPr>
              <a:t> 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Not </a:t>
            </a:r>
            <a:r>
              <a:rPr lang="en-US" sz="15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very easy to query yourself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due to</a:t>
            </a:r>
            <a:b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partitions and compression</a:t>
            </a:r>
          </a:p>
          <a:p>
            <a:pPr lvl="3">
              <a:lnSpc>
                <a:spcPct val="12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>
                <a:solidFill>
                  <a:schemeClr val="accent6"/>
                </a:solidFill>
              </a:rPr>
              <a:t> 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Data only </a:t>
            </a:r>
            <a:r>
              <a:rPr lang="en-US" sz="15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logged when the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value changes</a:t>
            </a:r>
          </a:p>
          <a:p>
            <a:pPr lvl="3">
              <a:lnSpc>
                <a:spcPct val="12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No </a:t>
            </a:r>
            <a:r>
              <a:rPr lang="en-US" sz="15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data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context</a:t>
            </a:r>
          </a:p>
          <a:p>
            <a:pPr lvl="3">
              <a:lnSpc>
                <a:spcPct val="12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No </a:t>
            </a:r>
            <a:r>
              <a:rPr lang="en-US" sz="15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knowledge of database of SQL </a:t>
            </a:r>
            <a:br>
              <a:rPr lang="en-US" sz="15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5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language necessary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Shape 316"/>
          <p:cNvSpPr/>
          <p:nvPr/>
        </p:nvSpPr>
        <p:spPr>
          <a:xfrm>
            <a:off x="4880344" y="1271062"/>
            <a:ext cx="4127584" cy="3391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600" b="1" dirty="0" smtClean="0">
                <a:solidFill>
                  <a:srgbClr val="F8961A"/>
                </a:solidFill>
                <a:latin typeface="Myriad Pro"/>
                <a:ea typeface="Trebuchet MS"/>
                <a:cs typeface="Myriad Pro"/>
                <a:sym typeface="Trebuchet MS"/>
              </a:rPr>
              <a:t>SQL Bridge Module:</a:t>
            </a:r>
            <a:br>
              <a:rPr lang="en-US" sz="1600" b="1" dirty="0" smtClean="0">
                <a:solidFill>
                  <a:srgbClr val="F8961A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endParaRPr lang="en-US" sz="1600" b="1" dirty="0" smtClean="0">
              <a:solidFill>
                <a:srgbClr val="F8961A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lvl="0">
              <a:lnSpc>
                <a:spcPct val="12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>
                <a:solidFill>
                  <a:schemeClr val="accent6"/>
                </a:solidFill>
              </a:rPr>
              <a:t> 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You control the database schema, put </a:t>
            </a:r>
            <a:b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data into any format you choose.</a:t>
            </a:r>
          </a:p>
          <a:p>
            <a:pPr lvl="0">
              <a:lnSpc>
                <a:spcPct val="12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No compression or data partitioning</a:t>
            </a:r>
          </a:p>
          <a:p>
            <a:pPr lvl="0">
              <a:lnSpc>
                <a:spcPct val="12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Easy to query yourself</a:t>
            </a:r>
          </a:p>
          <a:p>
            <a:pPr lvl="0">
              <a:lnSpc>
                <a:spcPct val="12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Groups can log data based on a schedule </a:t>
            </a:r>
            <a:b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and by exception</a:t>
            </a:r>
          </a:p>
          <a:p>
            <a:pPr lvl="0">
              <a:lnSpc>
                <a:spcPct val="12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Provides contextual data</a:t>
            </a:r>
          </a:p>
          <a:p>
            <a:pPr lvl="0">
              <a:lnSpc>
                <a:spcPct val="12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More powerful analysis but need to know </a:t>
            </a:r>
            <a:b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5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SQL language &amp; databases </a:t>
            </a:r>
            <a:endParaRPr lang="en-US" sz="15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82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12 Use Cases for SQL Bridge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6" name="Shape 316"/>
          <p:cNvSpPr/>
          <p:nvPr/>
        </p:nvSpPr>
        <p:spPr>
          <a:xfrm>
            <a:off x="734707" y="1271062"/>
            <a:ext cx="6939721" cy="3509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>
              <a:lnSpc>
                <a:spcPct val="110000"/>
              </a:lnSpc>
              <a:buSzPct val="25000"/>
            </a:pPr>
            <a:r>
              <a:rPr lang="en-US" sz="1600" dirty="0" smtClean="0">
                <a:solidFill>
                  <a:schemeClr val="accent6"/>
                </a:solidFill>
              </a:rPr>
              <a:t>  1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History With Context</a:t>
            </a:r>
          </a:p>
          <a:p>
            <a:pPr marL="457200" lvl="1">
              <a:lnSpc>
                <a:spcPct val="110000"/>
              </a:lnSpc>
              <a:buSzPct val="25000"/>
            </a:pPr>
            <a:r>
              <a:rPr lang="en-US" sz="1600" dirty="0" smtClean="0">
                <a:solidFill>
                  <a:schemeClr val="accent6"/>
                </a:solidFill>
              </a:rPr>
              <a:t>  2</a:t>
            </a: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Synchronize 2 or More PLCs Through a SQL Database</a:t>
            </a:r>
          </a:p>
          <a:p>
            <a:pPr marL="457200" lvl="1">
              <a:lnSpc>
                <a:spcPct val="110000"/>
              </a:lnSpc>
              <a:buSzPct val="25000"/>
            </a:pPr>
            <a:r>
              <a:rPr lang="en-US" sz="1600" dirty="0" smtClean="0">
                <a:solidFill>
                  <a:schemeClr val="accent6"/>
                </a:solidFill>
              </a:rPr>
              <a:t>  3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Barcode Scanning</a:t>
            </a:r>
          </a:p>
          <a:p>
            <a:pPr marL="457200" lvl="1">
              <a:lnSpc>
                <a:spcPct val="110000"/>
              </a:lnSpc>
              <a:buSzPct val="25000"/>
            </a:pPr>
            <a:r>
              <a:rPr lang="en-US" sz="1600" dirty="0" smtClean="0">
                <a:solidFill>
                  <a:schemeClr val="accent6"/>
                </a:solidFill>
              </a:rPr>
              <a:t>  4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Sequencer</a:t>
            </a:r>
          </a:p>
          <a:p>
            <a:pPr marL="457200" lvl="1">
              <a:lnSpc>
                <a:spcPct val="110000"/>
              </a:lnSpc>
              <a:buSzPct val="25000"/>
            </a:pPr>
            <a:r>
              <a:rPr lang="en-US" sz="1600" dirty="0" smtClean="0">
                <a:solidFill>
                  <a:schemeClr val="accent6"/>
                </a:solidFill>
              </a:rPr>
              <a:t>  5</a:t>
            </a: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Mapping PLC Values to Database </a:t>
            </a:r>
            <a:r>
              <a:rPr lang="en-US" sz="16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S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tored </a:t>
            </a:r>
            <a:r>
              <a:rPr lang="en-US" sz="16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P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rocedures</a:t>
            </a:r>
          </a:p>
          <a:p>
            <a:pPr marL="457200" lvl="1">
              <a:lnSpc>
                <a:spcPct val="110000"/>
              </a:lnSpc>
              <a:buSzPct val="25000"/>
            </a:pPr>
            <a:r>
              <a:rPr lang="en-US" sz="1600" dirty="0" smtClean="0">
                <a:solidFill>
                  <a:schemeClr val="accent6"/>
                </a:solidFill>
              </a:rPr>
              <a:t>  6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Scheduler</a:t>
            </a:r>
          </a:p>
          <a:p>
            <a:pPr marL="457200" lvl="1">
              <a:lnSpc>
                <a:spcPct val="110000"/>
              </a:lnSpc>
              <a:buSzPct val="25000"/>
            </a:pPr>
            <a:r>
              <a:rPr lang="en-US" sz="1600" dirty="0" smtClean="0">
                <a:solidFill>
                  <a:schemeClr val="accent6"/>
                </a:solidFill>
              </a:rPr>
              <a:t>  7</a:t>
            </a: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Recipe Management</a:t>
            </a:r>
          </a:p>
          <a:p>
            <a:pPr marL="457200" lvl="1">
              <a:lnSpc>
                <a:spcPct val="110000"/>
              </a:lnSpc>
              <a:buSzPct val="25000"/>
            </a:pPr>
            <a:r>
              <a:rPr lang="en-US" sz="1600" dirty="0" smtClean="0">
                <a:solidFill>
                  <a:schemeClr val="accent6"/>
                </a:solidFill>
              </a:rPr>
              <a:t>  8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OEE Implementation &amp; OEE Downtime</a:t>
            </a:r>
          </a:p>
          <a:p>
            <a:pPr marL="457200" lvl="1">
              <a:lnSpc>
                <a:spcPct val="110000"/>
              </a:lnSpc>
              <a:buSzPct val="25000"/>
            </a:pPr>
            <a:r>
              <a:rPr lang="en-US" sz="1600" dirty="0" smtClean="0">
                <a:solidFill>
                  <a:schemeClr val="accent6"/>
                </a:solidFill>
              </a:rPr>
              <a:t>  9</a:t>
            </a: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Production Tracking</a:t>
            </a:r>
          </a:p>
          <a:p>
            <a:pPr marL="457200" lvl="1">
              <a:lnSpc>
                <a:spcPct val="110000"/>
              </a:lnSpc>
              <a:buSzPct val="25000"/>
            </a:pPr>
            <a:r>
              <a:rPr lang="en-US" sz="1600" dirty="0" smtClean="0">
                <a:solidFill>
                  <a:schemeClr val="accent6"/>
                </a:solidFill>
              </a:rPr>
              <a:t>10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Handshaking With PLCs</a:t>
            </a:r>
          </a:p>
          <a:p>
            <a:pPr marL="457200" lvl="1">
              <a:lnSpc>
                <a:spcPct val="110000"/>
              </a:lnSpc>
              <a:buSzPct val="25000"/>
            </a:pPr>
            <a:r>
              <a:rPr lang="en-US" sz="1600" dirty="0" smtClean="0">
                <a:solidFill>
                  <a:schemeClr val="accent6"/>
                </a:solidFill>
              </a:rPr>
              <a:t>11</a:t>
            </a: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Putting Real-Time Data and Control with Third-Party Applications</a:t>
            </a:r>
          </a:p>
          <a:p>
            <a:pPr marL="457200" lvl="1">
              <a:lnSpc>
                <a:spcPct val="110000"/>
              </a:lnSpc>
              <a:buSzPct val="25000"/>
            </a:pPr>
            <a:r>
              <a:rPr lang="en-US" sz="1600" dirty="0" smtClean="0">
                <a:solidFill>
                  <a:schemeClr val="accent6"/>
                </a:solidFill>
              </a:rPr>
              <a:t>12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ETL Tools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393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1. History With Context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5" name="Shape 316"/>
          <p:cNvSpPr/>
          <p:nvPr/>
        </p:nvSpPr>
        <p:spPr>
          <a:xfrm>
            <a:off x="734707" y="1271061"/>
            <a:ext cx="6939721" cy="3509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Tag Historian and SQL Bridge work together to connect </a:t>
            </a:r>
            <a:b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historical and contextual data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PLC event trigger to log contextual data in a SQL database </a:t>
            </a: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060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1. History With Context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pic>
        <p:nvPicPr>
          <p:cNvPr id="2" name="Picture 1" descr="architecture_1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4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2. Synchronize 2 or More PLCs Through a SQL Database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5" name="Shape 316"/>
          <p:cNvSpPr/>
          <p:nvPr/>
        </p:nvSpPr>
        <p:spPr>
          <a:xfrm>
            <a:off x="734707" y="1271061"/>
            <a:ext cx="6939721" cy="3509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Keep 2 PLCs identical at all times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Change in PLC #1 occurs which updates values in PLC #2 and vice versa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/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Allows communication between different PLC brands and protocols</a:t>
            </a:r>
          </a:p>
          <a:p>
            <a:pPr marL="457200" lvl="1">
              <a:lnSpc>
                <a:spcPct val="110000"/>
              </a:lnSpc>
              <a:buSzPct val="25000"/>
            </a:pP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</a:t>
            </a: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952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2. Synchronize 2 or More PLCs Through a SQL Database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pic>
        <p:nvPicPr>
          <p:cNvPr id="2" name="Picture 1" descr="architecture_2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2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2. Synchronize 2 or More PLCs Through a SQL Database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5" name="Shape 316"/>
          <p:cNvSpPr/>
          <p:nvPr/>
        </p:nvSpPr>
        <p:spPr>
          <a:xfrm>
            <a:off x="734707" y="1271061"/>
            <a:ext cx="6939721" cy="3509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Another way to synchronize: Use Ignition to synchronize </a:t>
            </a:r>
            <a:b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clocks across all PLCs</a:t>
            </a:r>
            <a:endParaRPr lang="en-US" sz="1600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</a:t>
            </a: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Picture 1" descr="slide_19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898" y="894671"/>
            <a:ext cx="8005031" cy="450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2901" y="1351082"/>
            <a:ext cx="2122742" cy="21227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3041650" y="-988415"/>
            <a:ext cx="4997449" cy="81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500" b="1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1808093" y="336743"/>
            <a:ext cx="7470911" cy="41949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CBE30"/>
              </a:buClr>
              <a:buFont typeface="Arial"/>
              <a:buNone/>
            </a:pPr>
            <a:endParaRPr sz="2000" b="1" i="0" u="none" strike="noStrike" cap="none" dirty="0">
              <a:solidFill>
                <a:srgbClr val="7CBE3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0" y="209550"/>
            <a:ext cx="9144000" cy="4770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500" i="0" u="none" strike="noStrike" cap="none" dirty="0" smtClean="0">
                <a:solidFill>
                  <a:srgbClr val="2C4D78"/>
                </a:solidFill>
                <a:latin typeface="Myriad Pro"/>
                <a:ea typeface="PT Sans"/>
                <a:cs typeface="Myriad Pro"/>
                <a:sym typeface="PT Sans"/>
              </a:rPr>
              <a:t>Moderator</a:t>
            </a:r>
            <a:endParaRPr lang="en-US" sz="2500" i="0" u="none" strike="noStrike" cap="none" dirty="0">
              <a:solidFill>
                <a:srgbClr val="2C4D78"/>
              </a:solidFill>
              <a:latin typeface="Myriad Pro"/>
              <a:ea typeface="PT Sans"/>
              <a:cs typeface="Myriad Pro"/>
              <a:sym typeface="PT Sans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3690228" y="1271062"/>
            <a:ext cx="6371423" cy="1401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600" b="1" u="none" strike="noStrike" cap="none" dirty="0">
                <a:solidFill>
                  <a:srgbClr val="F8961A"/>
                </a:solidFill>
                <a:latin typeface="Myriad Pro"/>
                <a:ea typeface="Trebuchet MS"/>
                <a:cs typeface="Myriad Pro"/>
                <a:sym typeface="Trebuchet MS"/>
              </a:rPr>
              <a:t>Don Pearson</a:t>
            </a:r>
            <a:r>
              <a:rPr lang="en-US" sz="1600" u="none" strike="noStrike" cap="none" dirty="0">
                <a:solidFill>
                  <a:srgbClr val="F8961A"/>
                </a:solidFill>
                <a:latin typeface="Myriad Pro"/>
                <a:ea typeface="Trebuchet MS"/>
                <a:cs typeface="Myriad Pro"/>
                <a:sym typeface="Trebuchet MS"/>
              </a:rPr>
              <a:t/>
            </a:r>
            <a:br>
              <a:rPr lang="en-US" sz="1600" u="none" strike="noStrike" cap="none" dirty="0">
                <a:solidFill>
                  <a:srgbClr val="F8961A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i="1" u="none" strike="noStrike" cap="none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Chief Strategy Officer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600" i="1" u="none" strike="noStrike" cap="none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Inductive Automation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3. Barcode Scanning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5" name="Shape 316"/>
          <p:cNvSpPr/>
          <p:nvPr/>
        </p:nvSpPr>
        <p:spPr>
          <a:xfrm>
            <a:off x="734707" y="1271061"/>
            <a:ext cx="8128079" cy="3509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Action is performed based on a barcode scan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Barcode is scanned, Ignition will check logic in a SQL database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Based on logic, Ignition will send values to a PLC to perform an action   </a:t>
            </a: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450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3. Barcode Scanning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pic>
        <p:nvPicPr>
          <p:cNvPr id="5" name="Picture 4" descr="Crisplant-baggage-handling-system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7204" y="1209541"/>
            <a:ext cx="4685224" cy="308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4. Sequencer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5" name="Shape 316"/>
          <p:cNvSpPr/>
          <p:nvPr/>
        </p:nvSpPr>
        <p:spPr>
          <a:xfrm>
            <a:off x="734707" y="1271061"/>
            <a:ext cx="7223960" cy="3509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Uses a procedure kept in a SQL database 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Based on </a:t>
            </a:r>
            <a:r>
              <a:rPr lang="en-US" sz="16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value,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location, </a:t>
            </a:r>
            <a:r>
              <a:rPr lang="en-US" sz="16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and other criteria,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the procedure 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will send </a:t>
            </a:r>
            <a:r>
              <a:rPr lang="en-US" sz="16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values to the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PLC</a:t>
            </a: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A sequence of events are performed and are logged into 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the</a:t>
            </a:r>
            <a:r>
              <a:rPr lang="en-US" sz="16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database once the operation is complete</a:t>
            </a: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710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4. Sequencer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pic>
        <p:nvPicPr>
          <p:cNvPr id="4" name="Picture 3" descr="slide_23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358" y="1270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5. Mapping PLC Values to Database Stored Procedures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5" name="Shape 316"/>
          <p:cNvSpPr/>
          <p:nvPr/>
        </p:nvSpPr>
        <p:spPr>
          <a:xfrm>
            <a:off x="734707" y="1271061"/>
            <a:ext cx="8046436" cy="3509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Map input/output values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To interface with business systems that have a database that 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contains a stored procedure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An event happens with a PLC, which is mapped to a stored 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procedure input. Stored procedure sends down values and 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writes them to a PLC. </a:t>
            </a: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905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5. Mapping PLC Values to Database Stored Procedures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pic>
        <p:nvPicPr>
          <p:cNvPr id="2" name="Picture 1" descr="slide_25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17" y="498929"/>
            <a:ext cx="8047364" cy="45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6. Scheduler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5" name="Shape 316"/>
          <p:cNvSpPr/>
          <p:nvPr/>
        </p:nvSpPr>
        <p:spPr>
          <a:xfrm>
            <a:off x="734707" y="1271061"/>
            <a:ext cx="6939721" cy="3509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Similar to sequencer, but based on time values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Control PLCs based on a schedule and outside influences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Map values to a PLC at any time </a:t>
            </a: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664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6. Scheduler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pic>
        <p:nvPicPr>
          <p:cNvPr id="4" name="Picture 3" descr="architecture_4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1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7. Recipe Management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5" name="Shape 316"/>
          <p:cNvSpPr/>
          <p:nvPr/>
        </p:nvSpPr>
        <p:spPr>
          <a:xfrm>
            <a:off x="734707" y="1271062"/>
            <a:ext cx="7538436" cy="32465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Recipes should not be stored on a PLC. Store recipes in a </a:t>
            </a:r>
            <a:b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database instead.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When a recipe load is triggered, Ignition will take the recipe 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from the database and load it to the PLC.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SQL database allows for greater flexibility to store more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recipes, lets the PLC focus on control.</a:t>
            </a: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556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8. OEE Implementation &amp; OEE Downtime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5" name="Shape 316"/>
          <p:cNvSpPr/>
          <p:nvPr/>
        </p:nvSpPr>
        <p:spPr>
          <a:xfrm>
            <a:off x="734707" y="1271062"/>
            <a:ext cx="7828722" cy="32465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Check the downtime and efficiency of production lines 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Simple to perform OEE calculations and have information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logged to a database.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Get notifications on downtime and uptimes along with 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contextual data.</a:t>
            </a: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3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3041650" y="-988415"/>
            <a:ext cx="4997449" cy="81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500" b="1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1808093" y="336743"/>
            <a:ext cx="7470911" cy="41949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CBE30"/>
              </a:buClr>
              <a:buFont typeface="Arial"/>
              <a:buNone/>
            </a:pPr>
            <a:endParaRPr sz="2000" b="1" i="0" u="none" strike="noStrike" cap="none" dirty="0">
              <a:solidFill>
                <a:srgbClr val="7CBE3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0" y="209550"/>
            <a:ext cx="9144000" cy="4770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500" i="0" u="none" strike="noStrike" cap="none" dirty="0">
                <a:solidFill>
                  <a:srgbClr val="2C4D78"/>
                </a:solidFill>
                <a:latin typeface="Myriad Pro"/>
                <a:ea typeface="PT Sans"/>
                <a:cs typeface="Myriad Pro"/>
                <a:sym typeface="PT Sans"/>
              </a:rPr>
              <a:t>Today’s Agenda</a:t>
            </a:r>
          </a:p>
        </p:txBody>
      </p:sp>
      <p:sp>
        <p:nvSpPr>
          <p:cNvPr id="114" name="Shape 114"/>
          <p:cNvSpPr/>
          <p:nvPr/>
        </p:nvSpPr>
        <p:spPr>
          <a:xfrm>
            <a:off x="1233629" y="1271062"/>
            <a:ext cx="6677722" cy="2419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354959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Introduction to Ignition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354959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The Origin of SQL Bridge</a:t>
            </a:r>
            <a:endParaRPr lang="en-US" sz="1600" b="0" i="0" u="none" strike="noStrike" cap="none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354959"/>
              </a:buClr>
              <a:buSzPct val="100000"/>
              <a:buFont typeface="Arial"/>
              <a:buChar char="•"/>
            </a:pP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SQL Bridge vs. Tag Historian</a:t>
            </a:r>
            <a:endParaRPr lang="en-US" sz="1600" b="0" i="0" u="none" strike="noStrike" cap="none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354959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12 Use Cases for SQL Bridge</a:t>
            </a:r>
            <a:endParaRPr lang="en-US" sz="1600" b="0" i="0" u="none" strike="noStrike" cap="none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354959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Demo: Recipe Management</a:t>
            </a:r>
            <a:endParaRPr lang="en-US" sz="1600" b="0" i="0" u="none" strike="noStrike" cap="none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354959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Q&amp;A</a:t>
            </a:r>
            <a:endParaRPr lang="en-US" sz="1600" b="0" i="0" u="none" strike="noStrike" cap="none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8. OEE Implementation &amp; OEE Downtime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pic>
        <p:nvPicPr>
          <p:cNvPr id="2" name="Picture 1" descr="OEE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2" y="649112"/>
            <a:ext cx="8240888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9. Production Tracking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5" name="Shape 316"/>
          <p:cNvSpPr/>
          <p:nvPr/>
        </p:nvSpPr>
        <p:spPr>
          <a:xfrm>
            <a:off x="734707" y="1271062"/>
            <a:ext cx="6939721" cy="32465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Know which products have moved through which machines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In addition to OEE downtime, collect data for traceability such 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as the amount of product being produced, associated work 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orders, lot numbers.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Create a custom MES system for a very low cost.</a:t>
            </a: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735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9. Production Tracking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pic>
        <p:nvPicPr>
          <p:cNvPr id="2" name="Picture 1" descr="Beer_Conveyo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93" y="1218034"/>
            <a:ext cx="4889499" cy="32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10. Handshaking with PLCs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5" name="Shape 316"/>
          <p:cNvSpPr/>
          <p:nvPr/>
        </p:nvSpPr>
        <p:spPr>
          <a:xfrm>
            <a:off x="734707" y="1271062"/>
            <a:ext cx="6939721" cy="32465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Simple handshake with the PLC, so the PLC and SCADA 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systems are synchronized.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Allows Ignition to notify a PLC if a process has been completed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and whether or not it was a success or failure.</a:t>
            </a: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796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10. Handshaking with PLCs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pic>
        <p:nvPicPr>
          <p:cNvPr id="3" name="Picture 2" descr="slide_34-01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400" dirty="0" smtClean="0">
                <a:solidFill>
                  <a:srgbClr val="354959"/>
                </a:solidFill>
                <a:latin typeface="Myriad Pro"/>
                <a:cs typeface="Myriad Pro"/>
              </a:rPr>
              <a:t>11. Putting Real-Time Data and Control with Third-Party Apps</a:t>
            </a:r>
            <a:endParaRPr lang="en-US" sz="24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5" name="Shape 316"/>
          <p:cNvSpPr/>
          <p:nvPr/>
        </p:nvSpPr>
        <p:spPr>
          <a:xfrm>
            <a:off x="734707" y="1271062"/>
            <a:ext cx="8327650" cy="32465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Use open-standard SQL databases to store real-time information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Third-party applications can access data from databases instead of PLCs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Bidirectional functionality of SQL databases allow control values to be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sent to PLCs from third-party apps.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Direction of data can be unidirectional or bidirectional  </a:t>
            </a:r>
            <a:endParaRPr lang="en-US" sz="1600" b="0" i="0" u="none" strike="noStrike" cap="none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495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400" dirty="0" smtClean="0">
                <a:solidFill>
                  <a:srgbClr val="354959"/>
                </a:solidFill>
                <a:latin typeface="Myriad Pro"/>
                <a:cs typeface="Myriad Pro"/>
              </a:rPr>
              <a:t>11. Putting Real-Time Data and Control with Third-Party Apps</a:t>
            </a:r>
            <a:endParaRPr lang="en-US" sz="24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pic>
        <p:nvPicPr>
          <p:cNvPr id="2" name="Picture 1" descr="architecture_new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400" dirty="0" smtClean="0">
                <a:solidFill>
                  <a:srgbClr val="354959"/>
                </a:solidFill>
                <a:latin typeface="Myriad Pro"/>
                <a:cs typeface="Myriad Pro"/>
              </a:rPr>
              <a:t>11. Putting Real-Time Data and Control with Third-Party Apps</a:t>
            </a:r>
            <a:endParaRPr lang="en-US" sz="24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pic>
        <p:nvPicPr>
          <p:cNvPr id="2" name="Picture 1" descr="slide_37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" y="26307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316"/>
          <p:cNvSpPr/>
          <p:nvPr/>
        </p:nvSpPr>
        <p:spPr>
          <a:xfrm>
            <a:off x="734707" y="1271062"/>
            <a:ext cx="6939721" cy="32465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 smtClean="0">
                <a:solidFill>
                  <a:schemeClr val="accent6"/>
                </a:solidFill>
              </a:rPr>
              <a:t>•</a:t>
            </a:r>
            <a:r>
              <a:rPr lang="en-US" sz="1600" dirty="0" smtClean="0"/>
              <a:t> 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Used in data warehousing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Collect data from different systems, parse it, put into database, </a:t>
            </a:r>
            <a:b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   and potentially load values to PLC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Use a stored procedure to perform this function</a:t>
            </a:r>
          </a:p>
          <a:p>
            <a:pPr marL="457200" lvl="1">
              <a:lnSpc>
                <a:spcPct val="110000"/>
              </a:lnSpc>
              <a:buSzPct val="25000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r>
              <a:rPr lang="bg-BG" sz="1600" dirty="0">
                <a:solidFill>
                  <a:schemeClr val="accent6"/>
                </a:solidFill>
              </a:rPr>
              <a:t>•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Make logic simpler in Ignition, use less scripting </a:t>
            </a:r>
            <a:endParaRPr lang="en-US" sz="1600" b="0" i="0" u="none" strike="noStrike" cap="none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lvl="1">
              <a:lnSpc>
                <a:spcPct val="110000"/>
              </a:lnSpc>
              <a:buSzPct val="25000"/>
            </a:pPr>
            <a:endParaRPr lang="en-US" sz="1600" b="0" i="0" u="none" strike="noStrike" cap="none" dirty="0" smtClean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12. ETL (Extract, Transfer, Load) Tool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840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slide_39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42" y="199574"/>
            <a:ext cx="9252857" cy="5204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12. ETL (Extract, Transfer, Load) Tool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8932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1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3041650" y="-988415"/>
            <a:ext cx="4997449" cy="81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500" b="1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1808093" y="336743"/>
            <a:ext cx="7470911" cy="41949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CBE30"/>
              </a:buClr>
              <a:buFont typeface="Arial"/>
              <a:buNone/>
            </a:pPr>
            <a:endParaRPr sz="2000" b="1" i="0" u="none" strike="noStrike" cap="none" dirty="0">
              <a:solidFill>
                <a:srgbClr val="7CBE3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0" y="209550"/>
            <a:ext cx="9144000" cy="4770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500" i="0" u="none" strike="noStrike" cap="none" dirty="0">
                <a:solidFill>
                  <a:srgbClr val="2C4D78"/>
                </a:solidFill>
                <a:latin typeface="Myriad Pro"/>
                <a:ea typeface="PT Sans"/>
                <a:cs typeface="Myriad Pro"/>
                <a:sym typeface="PT Sans"/>
              </a:rPr>
              <a:t>About Inductive Automation</a:t>
            </a:r>
          </a:p>
        </p:txBody>
      </p:sp>
      <p:sp>
        <p:nvSpPr>
          <p:cNvPr id="124" name="Shape 124"/>
          <p:cNvSpPr/>
          <p:nvPr/>
        </p:nvSpPr>
        <p:spPr>
          <a:xfrm>
            <a:off x="1233629" y="1271062"/>
            <a:ext cx="6677722" cy="301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 dirty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 dirty="0">
              <a:solidFill>
                <a:srgbClr val="354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rgbClr val="354959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Founded in 2003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rgbClr val="354959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HMI, SCADA, IIoT software used in 100+ countries</a:t>
            </a:r>
            <a:endParaRPr lang="en-US" sz="1600" b="0" i="0" u="none" strike="noStrike" cap="none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rgbClr val="354959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Supported by 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1,</a:t>
            </a:r>
            <a:r>
              <a:rPr lang="en-US" sz="16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4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00+ </a:t>
            </a:r>
            <a:r>
              <a:rPr lang="en-US" sz="1600" b="0" i="0" u="none" strike="noStrike" cap="none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integrators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rgbClr val="354959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60% average annual growth rate since 2010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rgbClr val="354959"/>
              </a:buClr>
              <a:buSzPct val="100000"/>
              <a:buFont typeface="Arial"/>
              <a:buChar char="•"/>
            </a:pPr>
            <a:endParaRPr lang="en-US" sz="16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buClr>
                <a:srgbClr val="354959"/>
              </a:buClr>
              <a:buSzPct val="100000"/>
            </a:pP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Learn more at: </a:t>
            </a:r>
            <a:r>
              <a:rPr lang="en-US" sz="1600" b="0" i="1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inductiveautomation.com/about</a:t>
            </a:r>
            <a:r>
              <a:rPr lang="en-US" sz="1600" b="0" i="0" u="none" strike="noStrike" cap="none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 </a:t>
            </a:r>
            <a:endParaRPr lang="en-US" sz="1600" b="0" i="0" u="none" strike="noStrike" cap="none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rgbClr val="003E6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233" y="1271062"/>
            <a:ext cx="2208035" cy="64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6862" y="1806894"/>
            <a:ext cx="2766143" cy="2404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mo Ignition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Ignition Demo: Recipe Management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642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Discover the SQL Bridge Module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3214" y="5352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" y="3314587"/>
            <a:ext cx="9144000" cy="102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F49016"/>
                </a:solidFill>
                <a:latin typeface="Myriad Pro"/>
                <a:cs typeface="Myriad Pro"/>
              </a:rPr>
              <a:t>Incredible power and versatility at a very low price</a:t>
            </a:r>
            <a:endParaRPr lang="en-US" sz="1600" b="1" dirty="0">
              <a:solidFill>
                <a:srgbClr val="003E6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algn="ctr">
              <a:lnSpc>
                <a:spcPct val="90000"/>
              </a:lnSpc>
              <a:spcBef>
                <a:spcPts val="100"/>
              </a:spcBef>
            </a:pPr>
            <a:endParaRPr lang="en-US" sz="1600" b="1" dirty="0" smtClean="0">
              <a:solidFill>
                <a:srgbClr val="F49016"/>
              </a:solidFill>
              <a:latin typeface="Myriad Pro"/>
              <a:cs typeface="Myriad Pro"/>
            </a:endParaRPr>
          </a:p>
          <a:p>
            <a:pPr algn="ctr">
              <a:lnSpc>
                <a:spcPct val="90000"/>
              </a:lnSpc>
              <a:spcBef>
                <a:spcPts val="100"/>
              </a:spcBef>
            </a:pPr>
            <a:r>
              <a:rPr lang="en-US" sz="1600" i="1" dirty="0" smtClean="0">
                <a:solidFill>
                  <a:srgbClr val="394669"/>
                </a:solidFill>
                <a:latin typeface="Myriad Pro"/>
                <a:cs typeface="Myriad Pro"/>
              </a:rPr>
              <a:t>bit.ly/sql-bridge</a:t>
            </a:r>
            <a:endParaRPr lang="en-US" sz="1600" dirty="0">
              <a:solidFill>
                <a:srgbClr val="003E69"/>
              </a:solidFill>
              <a:latin typeface="Myriad Pro"/>
              <a:ea typeface="Trebuchet MS"/>
              <a:cs typeface="Myriad Pro"/>
              <a:sym typeface="Trebuchet MS"/>
            </a:endParaRPr>
          </a:p>
          <a:p>
            <a:pPr algn="ctr"/>
            <a:endParaRPr lang="en-US" sz="1600" i="1" dirty="0"/>
          </a:p>
        </p:txBody>
      </p:sp>
      <p:sp>
        <p:nvSpPr>
          <p:cNvPr id="20" name="Rectangle 19"/>
          <p:cNvSpPr/>
          <p:nvPr/>
        </p:nvSpPr>
        <p:spPr>
          <a:xfrm>
            <a:off x="3907722" y="2439226"/>
            <a:ext cx="1326612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SzPct val="25000"/>
            </a:pPr>
            <a:r>
              <a:rPr lang="en-US" sz="1400" dirty="0" smtClean="0">
                <a:solidFill>
                  <a:srgbClr val="003E69"/>
                </a:solidFill>
                <a:latin typeface="Myriad Pro"/>
                <a:ea typeface="Trebuchet MS"/>
                <a:cs typeface="Myriad Pro"/>
                <a:sym typeface="Trebuchet MS"/>
              </a:rPr>
              <a:t>SQL Bridge Module</a:t>
            </a:r>
            <a:endParaRPr lang="en-US" sz="1400" dirty="0">
              <a:solidFill>
                <a:srgbClr val="003E69"/>
              </a:solidFill>
              <a:latin typeface="Myriad Pro"/>
              <a:ea typeface="Trebuchet MS"/>
              <a:cs typeface="Myriad Pro"/>
              <a:sym typeface="Trebuchet MS"/>
            </a:endParaRPr>
          </a:p>
        </p:txBody>
      </p:sp>
      <p:pic>
        <p:nvPicPr>
          <p:cNvPr id="2" name="Picture 1" descr="SQ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43" y="1395913"/>
            <a:ext cx="897603" cy="10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LAP_Slide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4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923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3041650" y="-988415"/>
            <a:ext cx="4997450" cy="812800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500" b="1" i="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1808094" y="336744"/>
            <a:ext cx="7470912" cy="419497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baseline="0">
                <a:solidFill>
                  <a:srgbClr val="7CBE30"/>
                </a:solidFill>
                <a:latin typeface="Myriad Pro"/>
                <a:ea typeface="+mn-ea"/>
                <a:cs typeface="Myriad Pro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Font typeface="Lucida Grande"/>
              <a:buNone/>
              <a:defRPr sz="1600" b="0" i="0" kern="1200" baseline="0">
                <a:solidFill>
                  <a:srgbClr val="0071AC"/>
                </a:solidFill>
                <a:latin typeface="Trebuchet MS"/>
                <a:ea typeface="+mn-ea"/>
                <a:cs typeface="Trebuchet MS"/>
              </a:defRPr>
            </a:lvl2pPr>
            <a:lvl3pPr marL="576072" indent="-285750" algn="l" defTabSz="457200" rtl="0" eaLnBrk="1" latinLnBrk="0" hangingPunct="1">
              <a:spcBef>
                <a:spcPts val="400"/>
              </a:spcBef>
              <a:buFont typeface="Lucida Grande"/>
              <a:buChar char="-"/>
              <a:defRPr sz="1600" b="0" i="0" kern="1200">
                <a:solidFill>
                  <a:srgbClr val="0071AC"/>
                </a:solidFill>
                <a:latin typeface="Trebuchet MS"/>
                <a:ea typeface="+mn-ea"/>
                <a:cs typeface="Trebuchet MS"/>
              </a:defRPr>
            </a:lvl3pPr>
            <a:lvl4pPr marL="91440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rgbClr val="0071AC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0071AC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</p:txBody>
      </p:sp>
      <p:sp>
        <p:nvSpPr>
          <p:cNvPr id="7" name="Shape 221"/>
          <p:cNvSpPr/>
          <p:nvPr/>
        </p:nvSpPr>
        <p:spPr>
          <a:xfrm>
            <a:off x="-569" y="130179"/>
            <a:ext cx="9143998" cy="52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54959"/>
              </a:buClr>
              <a:buSzPct val="25000"/>
              <a:buFont typeface="PT Sans"/>
              <a:buNone/>
            </a:pPr>
            <a:endParaRPr lang="en-US" sz="2600" b="0" i="0" u="none" strike="noStrike" cap="none" dirty="0">
              <a:solidFill>
                <a:srgbClr val="354959"/>
              </a:solidFill>
              <a:latin typeface="Myriad Pro"/>
              <a:ea typeface="PT Sans"/>
              <a:cs typeface="Myriad Pro"/>
              <a:sym typeface="PT Sans"/>
            </a:endParaRPr>
          </a:p>
        </p:txBody>
      </p:sp>
      <p:pic>
        <p:nvPicPr>
          <p:cNvPr id="3" name="Picture 2" descr="I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97"/>
            <a:ext cx="91434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421" y="0"/>
            <a:ext cx="9144000" cy="5143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570" y="130179"/>
            <a:ext cx="9143999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Questions &amp; Comments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pic>
        <p:nvPicPr>
          <p:cNvPr id="529" name="Shape 5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08" y="1113691"/>
            <a:ext cx="2148552" cy="93111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Shape 530"/>
          <p:cNvSpPr/>
          <p:nvPr/>
        </p:nvSpPr>
        <p:spPr>
          <a:xfrm>
            <a:off x="3041650" y="-988415"/>
            <a:ext cx="4997449" cy="81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500" b="1" i="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1808093" y="336743"/>
            <a:ext cx="7470911" cy="41949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CBE30"/>
              </a:buClr>
              <a:buFont typeface="Arial"/>
              <a:buNone/>
            </a:pPr>
            <a:endParaRPr sz="2000" b="1" i="0" dirty="0">
              <a:solidFill>
                <a:srgbClr val="7CBE3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590497" y="2854817"/>
            <a:ext cx="217264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Jim Meisler </a:t>
            </a:r>
            <a:r>
              <a:rPr lang="en-US" sz="12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x227</a:t>
            </a:r>
          </a:p>
        </p:txBody>
      </p:sp>
      <p:sp>
        <p:nvSpPr>
          <p:cNvPr id="534" name="Shape 534"/>
          <p:cNvSpPr/>
          <p:nvPr/>
        </p:nvSpPr>
        <p:spPr>
          <a:xfrm>
            <a:off x="590497" y="3178975"/>
            <a:ext cx="217264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Vannessa Garcia </a:t>
            </a:r>
            <a:r>
              <a:rPr lang="en-US" sz="12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x231</a:t>
            </a:r>
          </a:p>
        </p:txBody>
      </p:sp>
      <p:sp>
        <p:nvSpPr>
          <p:cNvPr id="535" name="Shape 535"/>
          <p:cNvSpPr/>
          <p:nvPr/>
        </p:nvSpPr>
        <p:spPr>
          <a:xfrm>
            <a:off x="590497" y="3827294"/>
            <a:ext cx="217264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Ramin Rofagha </a:t>
            </a:r>
            <a:r>
              <a:rPr lang="en-US" sz="12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x251</a:t>
            </a:r>
          </a:p>
        </p:txBody>
      </p:sp>
      <p:sp>
        <p:nvSpPr>
          <p:cNvPr id="536" name="Shape 536"/>
          <p:cNvSpPr/>
          <p:nvPr/>
        </p:nvSpPr>
        <p:spPr>
          <a:xfrm>
            <a:off x="590497" y="3503135"/>
            <a:ext cx="217264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Vivian Mudge </a:t>
            </a:r>
            <a:r>
              <a:rPr lang="en-US" sz="12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x253</a:t>
            </a:r>
          </a:p>
        </p:txBody>
      </p:sp>
      <p:cxnSp>
        <p:nvCxnSpPr>
          <p:cNvPr id="537" name="Shape 537"/>
          <p:cNvCxnSpPr/>
          <p:nvPr/>
        </p:nvCxnSpPr>
        <p:spPr>
          <a:xfrm>
            <a:off x="582706" y="2267605"/>
            <a:ext cx="8012653" cy="0"/>
          </a:xfrm>
          <a:prstGeom prst="straightConnector1">
            <a:avLst/>
          </a:prstGeom>
          <a:noFill/>
          <a:ln w="9525" cap="flat" cmpd="sng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9" name="Shape 539"/>
          <p:cNvSpPr/>
          <p:nvPr/>
        </p:nvSpPr>
        <p:spPr>
          <a:xfrm>
            <a:off x="590500" y="2351200"/>
            <a:ext cx="238716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Account Executives</a:t>
            </a:r>
            <a:endParaRPr lang="en-US" sz="1800" b="1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3291564" y="2854817"/>
            <a:ext cx="217264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Myron Hoertling </a:t>
            </a:r>
            <a:r>
              <a:rPr lang="en-US" sz="12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x224</a:t>
            </a:r>
          </a:p>
        </p:txBody>
      </p:sp>
      <p:sp>
        <p:nvSpPr>
          <p:cNvPr id="541" name="Shape 541"/>
          <p:cNvSpPr/>
          <p:nvPr/>
        </p:nvSpPr>
        <p:spPr>
          <a:xfrm>
            <a:off x="3284698" y="3503135"/>
            <a:ext cx="217264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Shane Miller </a:t>
            </a:r>
            <a:r>
              <a:rPr lang="en-US" sz="12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x218</a:t>
            </a:r>
          </a:p>
        </p:txBody>
      </p:sp>
      <p:sp>
        <p:nvSpPr>
          <p:cNvPr id="542" name="Shape 542"/>
          <p:cNvSpPr/>
          <p:nvPr/>
        </p:nvSpPr>
        <p:spPr>
          <a:xfrm>
            <a:off x="3291564" y="3178975"/>
            <a:ext cx="217264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Melanie Moniz </a:t>
            </a:r>
            <a:r>
              <a:rPr lang="en-US" sz="12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x247</a:t>
            </a:r>
          </a:p>
        </p:txBody>
      </p:sp>
      <p:sp>
        <p:nvSpPr>
          <p:cNvPr id="543" name="Shape 543"/>
          <p:cNvSpPr/>
          <p:nvPr/>
        </p:nvSpPr>
        <p:spPr>
          <a:xfrm>
            <a:off x="5995998" y="2854817"/>
            <a:ext cx="217264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Maria Chinappi </a:t>
            </a:r>
            <a:r>
              <a:rPr lang="en-US" sz="12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x264</a:t>
            </a:r>
          </a:p>
        </p:txBody>
      </p:sp>
      <p:sp>
        <p:nvSpPr>
          <p:cNvPr id="544" name="Shape 544"/>
          <p:cNvSpPr/>
          <p:nvPr/>
        </p:nvSpPr>
        <p:spPr>
          <a:xfrm>
            <a:off x="5995998" y="3178975"/>
            <a:ext cx="217264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Dan Domerofski </a:t>
            </a:r>
            <a:r>
              <a:rPr lang="en-US" sz="12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x273</a:t>
            </a:r>
          </a:p>
        </p:txBody>
      </p:sp>
      <p:sp>
        <p:nvSpPr>
          <p:cNvPr id="545" name="Shape 545"/>
          <p:cNvSpPr/>
          <p:nvPr/>
        </p:nvSpPr>
        <p:spPr>
          <a:xfrm>
            <a:off x="5995998" y="3503135"/>
            <a:ext cx="2398035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Lester Ares </a:t>
            </a:r>
            <a:r>
              <a:rPr lang="en-US" sz="12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x214</a:t>
            </a:r>
          </a:p>
        </p:txBody>
      </p:sp>
      <p:sp>
        <p:nvSpPr>
          <p:cNvPr id="546" name="Shape 546"/>
          <p:cNvSpPr/>
          <p:nvPr/>
        </p:nvSpPr>
        <p:spPr>
          <a:xfrm>
            <a:off x="3264352" y="1740673"/>
            <a:ext cx="221056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800-266-7798 </a:t>
            </a:r>
            <a:r>
              <a:rPr lang="en-US" sz="1600" b="1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x247</a:t>
            </a:r>
          </a:p>
        </p:txBody>
      </p:sp>
      <p:sp>
        <p:nvSpPr>
          <p:cNvPr id="547" name="Shape 547"/>
          <p:cNvSpPr/>
          <p:nvPr/>
        </p:nvSpPr>
        <p:spPr>
          <a:xfrm>
            <a:off x="3291564" y="1204536"/>
            <a:ext cx="479579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Melanie Moniz</a:t>
            </a:r>
            <a:br>
              <a:rPr lang="en-US" sz="1400" b="1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400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Director of Sales:</a:t>
            </a:r>
          </a:p>
        </p:txBody>
      </p:sp>
      <p:sp>
        <p:nvSpPr>
          <p:cNvPr id="22" name="Shape 547"/>
          <p:cNvSpPr/>
          <p:nvPr/>
        </p:nvSpPr>
        <p:spPr>
          <a:xfrm>
            <a:off x="5995998" y="1204536"/>
            <a:ext cx="3148002" cy="11913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b="1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Travis Cox</a:t>
            </a:r>
            <a:r>
              <a:rPr lang="en-US" b="1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/>
            </a:r>
            <a:br>
              <a:rPr lang="en-US" b="1" dirty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</a:br>
            <a:r>
              <a:rPr lang="en-US" sz="1400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Presenter:</a:t>
            </a:r>
          </a:p>
          <a:p>
            <a:pPr lvl="0">
              <a:buSzPct val="25000"/>
            </a:pPr>
            <a:r>
              <a:rPr lang="en-US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800-266-7798 x229</a:t>
            </a:r>
          </a:p>
          <a:p>
            <a:pPr lvl="0">
              <a:buSzPct val="25000"/>
            </a:pPr>
            <a:r>
              <a:rPr lang="en-US" dirty="0" smtClean="0">
                <a:solidFill>
                  <a:srgbClr val="354959"/>
                </a:solidFill>
                <a:latin typeface="Myriad Pro"/>
                <a:ea typeface="Trebuchet MS"/>
                <a:cs typeface="Myriad Pro"/>
                <a:sym typeface="Trebuchet MS"/>
              </a:rPr>
              <a:t>travis@inductiveautomation.com</a:t>
            </a:r>
            <a:endParaRPr lang="en-US" sz="1400" dirty="0">
              <a:solidFill>
                <a:srgbClr val="354959"/>
              </a:solidFill>
              <a:latin typeface="Myriad Pro"/>
              <a:ea typeface="Trebuchet MS"/>
              <a:cs typeface="Myriad Pro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/>
        </p:nvSpPr>
        <p:spPr>
          <a:xfrm>
            <a:off x="3041650" y="-988415"/>
            <a:ext cx="4997449" cy="81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500" b="1" i="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1808093" y="336743"/>
            <a:ext cx="7470911" cy="41949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CBE30"/>
              </a:buClr>
              <a:buFont typeface="Arial"/>
              <a:buNone/>
            </a:pPr>
            <a:endParaRPr sz="2000" b="1" i="0" dirty="0">
              <a:solidFill>
                <a:srgbClr val="7CBE3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" name="Picture 1" descr="Thank Yo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4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06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9459" y="1088729"/>
            <a:ext cx="6016673" cy="347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5125" y="2225675"/>
            <a:ext cx="647698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369" y="2265509"/>
            <a:ext cx="459729" cy="18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creen Shot 2015-11-19 at 8.32.46 A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025" y="1165225"/>
            <a:ext cx="733425" cy="547806"/>
          </a:xfrm>
          <a:prstGeom prst="rect">
            <a:avLst/>
          </a:prstGeom>
        </p:spPr>
      </p:pic>
      <p:pic>
        <p:nvPicPr>
          <p:cNvPr id="8" name="Picture 7" descr="Carbonlite_Logo-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957" y="1395379"/>
            <a:ext cx="625168" cy="110859"/>
          </a:xfrm>
          <a:prstGeom prst="rect">
            <a:avLst/>
          </a:prstGeom>
        </p:spPr>
      </p:pic>
      <p:sp>
        <p:nvSpPr>
          <p:cNvPr id="9" name="Shape 123"/>
          <p:cNvSpPr txBox="1"/>
          <p:nvPr/>
        </p:nvSpPr>
        <p:spPr>
          <a:xfrm>
            <a:off x="0" y="209550"/>
            <a:ext cx="9144000" cy="4770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500" i="0" u="none" strike="noStrike" cap="none" dirty="0" smtClean="0">
                <a:solidFill>
                  <a:srgbClr val="2C4D78"/>
                </a:solidFill>
                <a:latin typeface="Myriad Pro"/>
                <a:ea typeface="PT Sans"/>
                <a:cs typeface="Myriad Pro"/>
                <a:sym typeface="PT Sans"/>
              </a:rPr>
              <a:t>Used By Industries Worldwide</a:t>
            </a:r>
            <a:endParaRPr lang="en-US" sz="2500" i="0" u="none" strike="noStrike" cap="none" dirty="0">
              <a:solidFill>
                <a:srgbClr val="2C4D78"/>
              </a:solidFill>
              <a:latin typeface="Myriad Pro"/>
              <a:ea typeface="PT Sans"/>
              <a:cs typeface="Myriad Pro"/>
              <a:sym typeface="PT San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592" y="3025894"/>
            <a:ext cx="938745" cy="63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2305" y="3011150"/>
            <a:ext cx="648766" cy="64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6049" y="1412395"/>
            <a:ext cx="648766" cy="74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181" y="2972925"/>
            <a:ext cx="786383" cy="69545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1513615" y="2203807"/>
            <a:ext cx="1284226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dirty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>Web-Based</a:t>
            </a:r>
            <a:br>
              <a:rPr lang="en-US" sz="1600" b="0" i="0" u="none" strike="noStrike" cap="none" dirty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</a:br>
            <a:r>
              <a:rPr lang="en-US" sz="1600" b="0" i="0" u="none" strike="noStrike" cap="none" dirty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>Deployment</a:t>
            </a:r>
          </a:p>
        </p:txBody>
      </p:sp>
      <p:sp>
        <p:nvSpPr>
          <p:cNvPr id="149" name="Shape 149"/>
          <p:cNvSpPr/>
          <p:nvPr/>
        </p:nvSpPr>
        <p:spPr>
          <a:xfrm>
            <a:off x="4039263" y="2203807"/>
            <a:ext cx="1113182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dirty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>Unlimited</a:t>
            </a:r>
            <a:br>
              <a:rPr lang="en-US" sz="1600" b="0" i="0" u="none" strike="noStrike" cap="none" dirty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</a:br>
            <a:r>
              <a:rPr lang="en-US" sz="1600" b="0" i="0" u="none" strike="noStrike" cap="none" dirty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>Licensing</a:t>
            </a:r>
          </a:p>
        </p:txBody>
      </p:sp>
      <p:sp>
        <p:nvSpPr>
          <p:cNvPr id="150" name="Shape 150"/>
          <p:cNvSpPr/>
          <p:nvPr/>
        </p:nvSpPr>
        <p:spPr>
          <a:xfrm>
            <a:off x="6393867" y="2203807"/>
            <a:ext cx="1139047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dirty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>Security</a:t>
            </a:r>
            <a:br>
              <a:rPr lang="en-US" sz="1600" b="0" i="0" u="none" strike="noStrike" cap="none" dirty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</a:br>
            <a:r>
              <a:rPr lang="en-US" sz="1600" b="0" i="0" u="none" strike="noStrike" cap="none" dirty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>&amp; Stability</a:t>
            </a:r>
          </a:p>
        </p:txBody>
      </p:sp>
      <p:sp>
        <p:nvSpPr>
          <p:cNvPr id="151" name="Shape 151"/>
          <p:cNvSpPr/>
          <p:nvPr/>
        </p:nvSpPr>
        <p:spPr>
          <a:xfrm>
            <a:off x="5659618" y="3686337"/>
            <a:ext cx="2646868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dirty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>Real-</a:t>
            </a:r>
            <a:r>
              <a:rPr lang="en-US" sz="1600" b="0" i="0" u="none" strike="noStrike" cap="none" dirty="0" smtClean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>Time Control</a:t>
            </a:r>
            <a:r>
              <a:rPr lang="en-US" sz="1600" b="0" i="0" u="none" strike="noStrike" cap="none" dirty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/>
            </a:r>
            <a:br>
              <a:rPr lang="en-US" sz="1600" b="0" i="0" u="none" strike="noStrike" cap="none" dirty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</a:br>
            <a:r>
              <a:rPr lang="en-US" sz="1600" b="0" i="0" u="none" strike="noStrike" cap="none" dirty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>&amp; Monitoring</a:t>
            </a:r>
          </a:p>
        </p:txBody>
      </p:sp>
      <p:sp>
        <p:nvSpPr>
          <p:cNvPr id="152" name="Shape 152"/>
          <p:cNvSpPr/>
          <p:nvPr/>
        </p:nvSpPr>
        <p:spPr>
          <a:xfrm>
            <a:off x="3479902" y="3686337"/>
            <a:ext cx="2204207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dirty="0" smtClean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>Rapid Development</a:t>
            </a:r>
            <a:r>
              <a:rPr lang="en-US" sz="1600" dirty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/>
            </a:r>
            <a:br>
              <a:rPr lang="en-US" sz="1600" dirty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</a:br>
            <a:r>
              <a:rPr lang="en-US" sz="1600" b="0" i="0" u="none" strike="noStrike" cap="none" dirty="0" smtClean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>&amp; Deployment</a:t>
            </a:r>
            <a:endParaRPr lang="en-US" sz="1600" b="0" i="0" u="none" strike="noStrike" cap="none" dirty="0">
              <a:solidFill>
                <a:srgbClr val="394669"/>
              </a:solidFill>
              <a:latin typeface="Myriad Pro"/>
              <a:ea typeface="PT Sans"/>
              <a:cs typeface="Myriad Pro"/>
              <a:sym typeface="PT Sans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473724" y="3686325"/>
            <a:ext cx="1395299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dirty="0" smtClean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>Easy</a:t>
            </a:r>
            <a:br>
              <a:rPr lang="en-US" sz="1600" b="0" i="0" u="none" strike="noStrike" cap="none" dirty="0" smtClean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</a:br>
            <a:r>
              <a:rPr lang="en-US" sz="1600" b="0" i="0" u="none" strike="noStrike" cap="none" dirty="0" smtClean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>Expandabilit</a:t>
            </a:r>
            <a:r>
              <a:rPr lang="en-US" sz="1600" dirty="0" smtClean="0">
                <a:solidFill>
                  <a:srgbClr val="394669"/>
                </a:solidFill>
                <a:latin typeface="Myriad Pro"/>
                <a:ea typeface="PT Sans"/>
                <a:cs typeface="Myriad Pro"/>
                <a:sym typeface="PT Sans"/>
              </a:rPr>
              <a:t>y</a:t>
            </a:r>
            <a:endParaRPr lang="en-US" sz="1600" dirty="0">
              <a:solidFill>
                <a:srgbClr val="394669"/>
              </a:solidFill>
              <a:latin typeface="Myriad Pro"/>
              <a:ea typeface="PT Sans"/>
              <a:cs typeface="Myriad Pro"/>
              <a:sym typeface="PT Sans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908" y="1392734"/>
            <a:ext cx="771638" cy="76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357" y="1449255"/>
            <a:ext cx="712661" cy="7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23"/>
          <p:cNvSpPr txBox="1"/>
          <p:nvPr/>
        </p:nvSpPr>
        <p:spPr>
          <a:xfrm>
            <a:off x="0" y="209550"/>
            <a:ext cx="9144000" cy="4770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500" i="0" u="none" strike="noStrike" cap="none" dirty="0" smtClean="0">
                <a:solidFill>
                  <a:srgbClr val="2C4D78"/>
                </a:solidFill>
                <a:latin typeface="Myriad Pro"/>
                <a:ea typeface="PT Sans"/>
                <a:cs typeface="Myriad Pro"/>
                <a:sym typeface="PT Sans"/>
              </a:rPr>
              <a:t>6 Reasons Why Ignition is Unique</a:t>
            </a:r>
            <a:endParaRPr lang="en-US" sz="2500" i="0" u="none" strike="noStrike" cap="none" dirty="0">
              <a:solidFill>
                <a:srgbClr val="2C4D78"/>
              </a:solidFill>
              <a:latin typeface="Myriad Pro"/>
              <a:ea typeface="PT Sans"/>
              <a:cs typeface="Myriad Pro"/>
              <a:sym typeface="PT San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Presenter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pic>
        <p:nvPicPr>
          <p:cNvPr id="15" name="Shape 100"/>
          <p:cNvPicPr preferRelativeResize="0"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974" y="1370620"/>
            <a:ext cx="1692618" cy="16926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499340" y="3063238"/>
            <a:ext cx="3144744" cy="1145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600" b="1" dirty="0" smtClean="0">
                <a:solidFill>
                  <a:srgbClr val="F49016"/>
                </a:solidFill>
                <a:latin typeface="Myriad Pro"/>
                <a:cs typeface="Myriad Pro"/>
              </a:rPr>
              <a:t>Travis Cox</a:t>
            </a:r>
            <a:endParaRPr lang="en-US" sz="1600" i="1" dirty="0" smtClean="0">
              <a:solidFill>
                <a:srgbClr val="394669"/>
              </a:solidFill>
              <a:latin typeface="Myriad Pro"/>
              <a:cs typeface="Myriad Pro"/>
            </a:endParaRP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600" i="1" dirty="0" smtClean="0">
                <a:solidFill>
                  <a:srgbClr val="354959"/>
                </a:solidFill>
                <a:latin typeface="Myriad Pro"/>
                <a:cs typeface="Myriad Pro"/>
              </a:rPr>
              <a:t>Co-Director of Sales Engineering</a:t>
            </a:r>
            <a:br>
              <a:rPr lang="en-US" sz="1600" i="1" dirty="0" smtClean="0">
                <a:solidFill>
                  <a:srgbClr val="354959"/>
                </a:solidFill>
                <a:latin typeface="Myriad Pro"/>
                <a:cs typeface="Myriad Pro"/>
              </a:rPr>
            </a:br>
            <a:r>
              <a:rPr lang="en-US" sz="1600" i="1" dirty="0" smtClean="0">
                <a:solidFill>
                  <a:srgbClr val="354959"/>
                </a:solidFill>
                <a:latin typeface="Myriad Pro"/>
                <a:cs typeface="Myriad Pro"/>
              </a:rPr>
              <a:t>Inductive Automation</a:t>
            </a:r>
          </a:p>
          <a:p>
            <a:pPr>
              <a:spcBef>
                <a:spcPts val="100"/>
              </a:spcBef>
            </a:pPr>
            <a:endParaRPr lang="en-US" dirty="0">
              <a:solidFill>
                <a:srgbClr val="003E69"/>
              </a:solidFill>
              <a:latin typeface="Trebuchet M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2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More Than IIoT/SCADA/MES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  <p:pic>
        <p:nvPicPr>
          <p:cNvPr id="2" name="Picture 1" descr="IgnitionIceberg_02-01.png"/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84719"/>
            <a:ext cx="9144000" cy="504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gnitionIceberg_02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2496"/>
            <a:ext cx="9144000" cy="5042431"/>
          </a:xfrm>
          <a:prstGeom prst="rect">
            <a:avLst/>
          </a:prstGeom>
        </p:spPr>
      </p:pic>
      <p:pic>
        <p:nvPicPr>
          <p:cNvPr id="8" name="Picture 7" descr="Background_2-0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570" y="130179"/>
            <a:ext cx="914399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</a:pPr>
            <a:r>
              <a:rPr lang="en-US" sz="2600" dirty="0" smtClean="0">
                <a:solidFill>
                  <a:srgbClr val="354959"/>
                </a:solidFill>
                <a:latin typeface="Myriad Pro"/>
                <a:cs typeface="Myriad Pro"/>
              </a:rPr>
              <a:t>More Than IIoT/SCADA/MES</a:t>
            </a:r>
            <a:endParaRPr lang="en-US" sz="2600" dirty="0">
              <a:solidFill>
                <a:srgbClr val="354959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241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782</Words>
  <Application>Microsoft Office PowerPoint</Application>
  <PresentationFormat>On-screen Show (16:9)</PresentationFormat>
  <Paragraphs>341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Trebuchet MS</vt:lpstr>
      <vt:lpstr>Myriad Pro</vt:lpstr>
      <vt:lpstr>Calibri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Dudley</dc:creator>
  <cp:lastModifiedBy>David Dudley</cp:lastModifiedBy>
  <cp:revision>174</cp:revision>
  <cp:lastPrinted>2016-12-06T19:29:22Z</cp:lastPrinted>
  <dcterms:modified xsi:type="dcterms:W3CDTF">2016-12-07T16:31:23Z</dcterms:modified>
</cp:coreProperties>
</file>